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3" r:id="rId5"/>
    <p:sldId id="264" r:id="rId6"/>
    <p:sldId id="265" r:id="rId7"/>
    <p:sldId id="278" r:id="rId8"/>
    <p:sldId id="269" r:id="rId9"/>
    <p:sldId id="273" r:id="rId10"/>
    <p:sldId id="276" r:id="rId11"/>
    <p:sldId id="277" r:id="rId12"/>
    <p:sldId id="274" r:id="rId13"/>
    <p:sldId id="275" r:id="rId14"/>
    <p:sldId id="260" r:id="rId15"/>
    <p:sldId id="261" r:id="rId16"/>
    <p:sldId id="262" r:id="rId17"/>
    <p:sldId id="272"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CCFF"/>
    <a:srgbClr val="3333FF"/>
    <a:srgbClr val="336600"/>
    <a:srgbClr val="9900CC"/>
    <a:srgbClr val="0000FF"/>
    <a:srgbClr val="FF33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86" d="100"/>
          <a:sy n="86" d="100"/>
        </p:scale>
        <p:origin x="59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AA7366-D6D8-4F96-B44A-0803152383A3}" type="datetimeFigureOut">
              <a:rPr lang="en-US" smtClean="0"/>
              <a:t>8/26/2020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FF096707-3694-4FAB-BC69-AB7732FADB4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1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AA7366-D6D8-4F96-B44A-0803152383A3}"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96707-3694-4FAB-BC69-AB7732FADB4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202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AA7366-D6D8-4F96-B44A-0803152383A3}"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96707-3694-4FAB-BC69-AB7732FADB4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332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AA7366-D6D8-4F96-B44A-0803152383A3}"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96707-3694-4FAB-BC69-AB7732FADB4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077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AA7366-D6D8-4F96-B44A-0803152383A3}"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96707-3694-4FAB-BC69-AB7732FADB4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3317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AA7366-D6D8-4F96-B44A-0803152383A3}"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96707-3694-4FAB-BC69-AB7732FADB4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399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AA7366-D6D8-4F96-B44A-0803152383A3}"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96707-3694-4FAB-BC69-AB7732FADB4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9856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AA7366-D6D8-4F96-B44A-0803152383A3}"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96707-3694-4FAB-BC69-AB7732FADB4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4474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A7366-D6D8-4F96-B44A-0803152383A3}"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96707-3694-4FAB-BC69-AB7732FADB41}" type="slidenum">
              <a:rPr lang="en-US" smtClean="0"/>
              <a:t>‹#›</a:t>
            </a:fld>
            <a:endParaRPr lang="en-US"/>
          </a:p>
        </p:txBody>
      </p:sp>
    </p:spTree>
    <p:extLst>
      <p:ext uri="{BB962C8B-B14F-4D97-AF65-F5344CB8AC3E}">
        <p14:creationId xmlns:p14="http://schemas.microsoft.com/office/powerpoint/2010/main" val="141920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AA7366-D6D8-4F96-B44A-0803152383A3}"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96707-3694-4FAB-BC69-AB7732FADB4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873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4AA7366-D6D8-4F96-B44A-0803152383A3}" type="datetimeFigureOut">
              <a:rPr lang="en-US" smtClean="0"/>
              <a:t>8/26/2020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FF096707-3694-4FAB-BC69-AB7732FADB4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8218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4AA7366-D6D8-4F96-B44A-0803152383A3}" type="datetimeFigureOut">
              <a:rPr lang="en-US" smtClean="0"/>
              <a:t>8/26/2020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F096707-3694-4FAB-BC69-AB7732FADB4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313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EX33rWYHtEo?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7BD4-6EE3-4456-A5C5-ABFC4E645BA8}"/>
              </a:ext>
            </a:extLst>
          </p:cNvPr>
          <p:cNvSpPr>
            <a:spLocks noGrp="1"/>
          </p:cNvSpPr>
          <p:nvPr>
            <p:ph type="ctrTitle"/>
          </p:nvPr>
        </p:nvSpPr>
        <p:spPr/>
        <p:txBody>
          <a:bodyPr>
            <a:normAutofit/>
          </a:bodyPr>
          <a:lstStyle/>
          <a:p>
            <a:pPr algn="ctr"/>
            <a:r>
              <a:rPr lang="en-US" sz="3600" dirty="0"/>
              <a:t>Welcome to </a:t>
            </a:r>
          </a:p>
        </p:txBody>
      </p:sp>
      <p:sp>
        <p:nvSpPr>
          <p:cNvPr id="3" name="Subtitle 2">
            <a:extLst>
              <a:ext uri="{FF2B5EF4-FFF2-40B4-BE49-F238E27FC236}">
                <a16:creationId xmlns:a16="http://schemas.microsoft.com/office/drawing/2014/main" id="{0E5FA849-8AAD-4443-8371-9993E8A7987E}"/>
              </a:ext>
            </a:extLst>
          </p:cNvPr>
          <p:cNvSpPr>
            <a:spLocks noGrp="1"/>
          </p:cNvSpPr>
          <p:nvPr>
            <p:ph type="subTitle" idx="1"/>
          </p:nvPr>
        </p:nvSpPr>
        <p:spPr>
          <a:xfrm>
            <a:off x="2417780" y="3531204"/>
            <a:ext cx="8759206" cy="1733254"/>
          </a:xfrm>
        </p:spPr>
        <p:txBody>
          <a:bodyPr>
            <a:normAutofit/>
          </a:bodyPr>
          <a:lstStyle/>
          <a:p>
            <a:pPr algn="ctr"/>
            <a:r>
              <a:rPr lang="en-US" sz="3600" dirty="0"/>
              <a:t>RJ Murray Middle School</a:t>
            </a:r>
          </a:p>
          <a:p>
            <a:pPr algn="ctr"/>
            <a:r>
              <a:rPr lang="en-US" sz="3600" dirty="0"/>
              <a:t>Media Center</a:t>
            </a:r>
          </a:p>
        </p:txBody>
      </p:sp>
    </p:spTree>
    <p:extLst>
      <p:ext uri="{BB962C8B-B14F-4D97-AF65-F5344CB8AC3E}">
        <p14:creationId xmlns:p14="http://schemas.microsoft.com/office/powerpoint/2010/main" val="283374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EBCD7F-57D5-415A-A6B6-A739FB2E9C8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3AFC17C-80A7-4FA6-9295-CAF2575A32FF}"/>
              </a:ext>
            </a:extLst>
          </p:cNvPr>
          <p:cNvSpPr txBox="1"/>
          <p:nvPr/>
        </p:nvSpPr>
        <p:spPr>
          <a:xfrm>
            <a:off x="6657781" y="2238569"/>
            <a:ext cx="2771775" cy="369332"/>
          </a:xfrm>
          <a:prstGeom prst="rect">
            <a:avLst/>
          </a:prstGeom>
          <a:solidFill>
            <a:srgbClr val="FF6600"/>
          </a:solidFill>
          <a:ln w="19050">
            <a:solidFill>
              <a:schemeClr val="tx1"/>
            </a:solidFill>
          </a:ln>
        </p:spPr>
        <p:txBody>
          <a:bodyPr wrap="square" rtlCol="0">
            <a:spAutoFit/>
          </a:bodyPr>
          <a:lstStyle/>
          <a:p>
            <a:r>
              <a:rPr lang="en-US" dirty="0"/>
              <a:t>Click “Hold It to check out.</a:t>
            </a:r>
          </a:p>
        </p:txBody>
      </p:sp>
      <p:sp>
        <p:nvSpPr>
          <p:cNvPr id="4" name="Arrow: Right 3">
            <a:extLst>
              <a:ext uri="{FF2B5EF4-FFF2-40B4-BE49-F238E27FC236}">
                <a16:creationId xmlns:a16="http://schemas.microsoft.com/office/drawing/2014/main" id="{2E988031-F26B-4BB8-8AF4-A2AE2A80154E}"/>
              </a:ext>
            </a:extLst>
          </p:cNvPr>
          <p:cNvSpPr/>
          <p:nvPr/>
        </p:nvSpPr>
        <p:spPr>
          <a:xfrm>
            <a:off x="9563878" y="2238569"/>
            <a:ext cx="662473" cy="28069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000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8772E-BC00-4C00-92F0-EFBFF707AE1F}"/>
              </a:ext>
            </a:extLst>
          </p:cNvPr>
          <p:cNvPicPr>
            <a:picLocks noChangeAspect="1"/>
          </p:cNvPicPr>
          <p:nvPr/>
        </p:nvPicPr>
        <p:blipFill>
          <a:blip r:embed="rId2"/>
          <a:stretch>
            <a:fillRect/>
          </a:stretch>
        </p:blipFill>
        <p:spPr>
          <a:xfrm>
            <a:off x="270587" y="214604"/>
            <a:ext cx="12192000" cy="6858000"/>
          </a:xfrm>
          <a:prstGeom prst="rect">
            <a:avLst/>
          </a:prstGeom>
        </p:spPr>
      </p:pic>
      <p:sp>
        <p:nvSpPr>
          <p:cNvPr id="3" name="TextBox 2">
            <a:extLst>
              <a:ext uri="{FF2B5EF4-FFF2-40B4-BE49-F238E27FC236}">
                <a16:creationId xmlns:a16="http://schemas.microsoft.com/office/drawing/2014/main" id="{59291899-E201-463B-8AB4-3E44BC7E453F}"/>
              </a:ext>
            </a:extLst>
          </p:cNvPr>
          <p:cNvSpPr txBox="1"/>
          <p:nvPr/>
        </p:nvSpPr>
        <p:spPr>
          <a:xfrm>
            <a:off x="6214188" y="3087861"/>
            <a:ext cx="3582955" cy="830997"/>
          </a:xfrm>
          <a:prstGeom prst="rect">
            <a:avLst/>
          </a:prstGeom>
          <a:solidFill>
            <a:srgbClr val="FF6600"/>
          </a:solidFill>
          <a:ln w="19050">
            <a:solidFill>
              <a:schemeClr val="tx1"/>
            </a:solidFill>
          </a:ln>
        </p:spPr>
        <p:txBody>
          <a:bodyPr wrap="square" rtlCol="0">
            <a:spAutoFit/>
          </a:bodyPr>
          <a:lstStyle/>
          <a:p>
            <a:r>
              <a:rPr lang="en-US" sz="1600" dirty="0"/>
              <a:t>Ignore the pick-up date here, we will contact you with the date your books will be ready for pick up. </a:t>
            </a:r>
          </a:p>
        </p:txBody>
      </p:sp>
      <p:sp>
        <p:nvSpPr>
          <p:cNvPr id="4" name="Arrow: Up 3">
            <a:extLst>
              <a:ext uri="{FF2B5EF4-FFF2-40B4-BE49-F238E27FC236}">
                <a16:creationId xmlns:a16="http://schemas.microsoft.com/office/drawing/2014/main" id="{3A7C2980-1D8A-48CA-B04F-BBEFD95A8927}"/>
              </a:ext>
            </a:extLst>
          </p:cNvPr>
          <p:cNvSpPr/>
          <p:nvPr/>
        </p:nvSpPr>
        <p:spPr>
          <a:xfrm>
            <a:off x="7661366" y="2631229"/>
            <a:ext cx="344299" cy="456632"/>
          </a:xfrm>
          <a:prstGeom prst="up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331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9F9EC-4288-45BB-BCEB-28E63D2A676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1764F7F0-AF73-4015-A347-63358FAE4E5D}"/>
              </a:ext>
            </a:extLst>
          </p:cNvPr>
          <p:cNvSpPr txBox="1"/>
          <p:nvPr/>
        </p:nvSpPr>
        <p:spPr>
          <a:xfrm>
            <a:off x="4521070" y="104192"/>
            <a:ext cx="1857375" cy="523220"/>
          </a:xfrm>
          <a:prstGeom prst="rect">
            <a:avLst/>
          </a:prstGeom>
          <a:solidFill>
            <a:srgbClr val="FF6600"/>
          </a:solidFill>
          <a:ln w="28575">
            <a:solidFill>
              <a:schemeClr val="tx1"/>
            </a:solidFill>
          </a:ln>
        </p:spPr>
        <p:txBody>
          <a:bodyPr wrap="square" rtlCol="0">
            <a:spAutoFit/>
          </a:bodyPr>
          <a:lstStyle/>
          <a:p>
            <a:r>
              <a:rPr lang="en-US" sz="1400" dirty="0"/>
              <a:t>Click on “My Info” to see your list.</a:t>
            </a:r>
          </a:p>
        </p:txBody>
      </p:sp>
      <p:sp>
        <p:nvSpPr>
          <p:cNvPr id="4" name="Arrow: Down 3">
            <a:extLst>
              <a:ext uri="{FF2B5EF4-FFF2-40B4-BE49-F238E27FC236}">
                <a16:creationId xmlns:a16="http://schemas.microsoft.com/office/drawing/2014/main" id="{36A29507-B5A8-4DEF-9051-60375B4C3480}"/>
              </a:ext>
            </a:extLst>
          </p:cNvPr>
          <p:cNvSpPr/>
          <p:nvPr/>
        </p:nvSpPr>
        <p:spPr>
          <a:xfrm>
            <a:off x="5001208" y="731605"/>
            <a:ext cx="307910" cy="406730"/>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47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2B77BA-DA9C-4447-BB44-17B8A0CFF6A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70451A9-09D3-491B-A2C2-B4AA52225D84}"/>
              </a:ext>
            </a:extLst>
          </p:cNvPr>
          <p:cNvSpPr txBox="1"/>
          <p:nvPr/>
        </p:nvSpPr>
        <p:spPr>
          <a:xfrm>
            <a:off x="1924051" y="1990725"/>
            <a:ext cx="3248024" cy="1323439"/>
          </a:xfrm>
          <a:prstGeom prst="rect">
            <a:avLst/>
          </a:prstGeom>
          <a:solidFill>
            <a:srgbClr val="FF6600"/>
          </a:solidFill>
          <a:ln w="19050">
            <a:solidFill>
              <a:schemeClr val="tx1"/>
            </a:solidFill>
          </a:ln>
        </p:spPr>
        <p:txBody>
          <a:bodyPr wrap="square" rtlCol="0">
            <a:spAutoFit/>
          </a:bodyPr>
          <a:lstStyle/>
          <a:p>
            <a:r>
              <a:rPr lang="en-US" sz="1600" dirty="0"/>
              <a:t>On this list one book is in and the other is checked out and has been put on hold.  You would be notified what is available for pick up in the front office and when.  </a:t>
            </a:r>
          </a:p>
        </p:txBody>
      </p:sp>
    </p:spTree>
    <p:extLst>
      <p:ext uri="{BB962C8B-B14F-4D97-AF65-F5344CB8AC3E}">
        <p14:creationId xmlns:p14="http://schemas.microsoft.com/office/powerpoint/2010/main" val="175380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31E9-8BBA-4D63-A209-F2E551ED07C5}"/>
              </a:ext>
            </a:extLst>
          </p:cNvPr>
          <p:cNvSpPr>
            <a:spLocks noGrp="1"/>
          </p:cNvSpPr>
          <p:nvPr>
            <p:ph type="title"/>
          </p:nvPr>
        </p:nvSpPr>
        <p:spPr/>
        <p:txBody>
          <a:bodyPr/>
          <a:lstStyle/>
          <a:p>
            <a:r>
              <a:rPr lang="en-US" dirty="0"/>
              <a:t>Fiction (chapter books- Fake)</a:t>
            </a:r>
          </a:p>
        </p:txBody>
      </p:sp>
      <p:sp>
        <p:nvSpPr>
          <p:cNvPr id="3" name="Content Placeholder 2">
            <a:extLst>
              <a:ext uri="{FF2B5EF4-FFF2-40B4-BE49-F238E27FC236}">
                <a16:creationId xmlns:a16="http://schemas.microsoft.com/office/drawing/2014/main" id="{85911953-F006-4811-A7E7-1F1411419B87}"/>
              </a:ext>
            </a:extLst>
          </p:cNvPr>
          <p:cNvSpPr>
            <a:spLocks noGrp="1"/>
          </p:cNvSpPr>
          <p:nvPr>
            <p:ph idx="1"/>
          </p:nvPr>
        </p:nvSpPr>
        <p:spPr>
          <a:xfrm>
            <a:off x="1451579" y="2015732"/>
            <a:ext cx="9603275" cy="3958940"/>
          </a:xfrm>
        </p:spPr>
        <p:txBody>
          <a:bodyPr>
            <a:normAutofit/>
          </a:bodyPr>
          <a:lstStyle/>
          <a:p>
            <a:r>
              <a:rPr lang="en-US" dirty="0"/>
              <a:t> Genre (type of story) and Color Coded and labeled Sublocation</a:t>
            </a:r>
          </a:p>
          <a:p>
            <a:pPr lvl="1"/>
            <a:r>
              <a:rPr lang="en-US" dirty="0">
                <a:solidFill>
                  <a:srgbClr val="FF33CC"/>
                </a:solidFill>
              </a:rPr>
              <a:t>Realistic</a:t>
            </a:r>
            <a:r>
              <a:rPr lang="en-US" dirty="0"/>
              <a:t>			      </a:t>
            </a:r>
            <a:r>
              <a:rPr lang="en-US" dirty="0">
                <a:solidFill>
                  <a:srgbClr val="FF0000"/>
                </a:solidFill>
              </a:rPr>
              <a:t>Horror(Red Stripe)</a:t>
            </a:r>
          </a:p>
          <a:p>
            <a:pPr lvl="1"/>
            <a:r>
              <a:rPr lang="en-US" dirty="0">
                <a:solidFill>
                  <a:srgbClr val="FF3300"/>
                </a:solidFill>
              </a:rPr>
              <a:t>Mystery</a:t>
            </a:r>
            <a:r>
              <a:rPr lang="en-US" dirty="0"/>
              <a:t>			       Graphic Novels </a:t>
            </a:r>
          </a:p>
          <a:p>
            <a:pPr lvl="1"/>
            <a:r>
              <a:rPr lang="en-US" dirty="0">
                <a:solidFill>
                  <a:srgbClr val="0000FF"/>
                </a:solidFill>
              </a:rPr>
              <a:t>Adventure	</a:t>
            </a:r>
            <a:r>
              <a:rPr lang="en-US" dirty="0"/>
              <a:t>		       </a:t>
            </a:r>
            <a:r>
              <a:rPr lang="en-US" dirty="0">
                <a:solidFill>
                  <a:srgbClr val="3333FF"/>
                </a:solidFill>
              </a:rPr>
              <a:t>Fiction Series (Blue Stripe)</a:t>
            </a:r>
          </a:p>
          <a:p>
            <a:pPr lvl="1"/>
            <a:r>
              <a:rPr lang="en-US" dirty="0">
                <a:solidFill>
                  <a:srgbClr val="9900CC"/>
                </a:solidFill>
              </a:rPr>
              <a:t>Fantasy			    </a:t>
            </a:r>
          </a:p>
          <a:p>
            <a:pPr lvl="1"/>
            <a:r>
              <a:rPr lang="en-US" dirty="0">
                <a:solidFill>
                  <a:srgbClr val="C00000"/>
                </a:solidFill>
              </a:rPr>
              <a:t>Sci-Fi</a:t>
            </a:r>
          </a:p>
          <a:p>
            <a:pPr lvl="1"/>
            <a:r>
              <a:rPr lang="en-US" dirty="0">
                <a:solidFill>
                  <a:srgbClr val="FFFF00"/>
                </a:solidFill>
              </a:rPr>
              <a:t>Humor</a:t>
            </a:r>
          </a:p>
          <a:p>
            <a:pPr lvl="1"/>
            <a:r>
              <a:rPr lang="en-US" dirty="0">
                <a:solidFill>
                  <a:srgbClr val="336600"/>
                </a:solidFill>
              </a:rPr>
              <a:t>Historical</a:t>
            </a:r>
          </a:p>
          <a:p>
            <a:pPr lvl="1"/>
            <a:r>
              <a:rPr lang="en-US" dirty="0">
                <a:solidFill>
                  <a:srgbClr val="33CCFF"/>
                </a:solidFill>
              </a:rPr>
              <a:t>Dystopia</a:t>
            </a:r>
          </a:p>
        </p:txBody>
      </p:sp>
      <p:sp>
        <p:nvSpPr>
          <p:cNvPr id="4" name="Flowchart: Connector 3">
            <a:extLst>
              <a:ext uri="{FF2B5EF4-FFF2-40B4-BE49-F238E27FC236}">
                <a16:creationId xmlns:a16="http://schemas.microsoft.com/office/drawing/2014/main" id="{4128DC5F-A725-475E-AEB7-CBBAC2B61350}"/>
              </a:ext>
            </a:extLst>
          </p:cNvPr>
          <p:cNvSpPr/>
          <p:nvPr/>
        </p:nvSpPr>
        <p:spPr>
          <a:xfrm>
            <a:off x="5429250" y="2619375"/>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F863BAF2-6FFA-4B38-9238-4EA7E0C84C99}"/>
              </a:ext>
            </a:extLst>
          </p:cNvPr>
          <p:cNvSpPr/>
          <p:nvPr/>
        </p:nvSpPr>
        <p:spPr>
          <a:xfrm flipH="1">
            <a:off x="5429250" y="3008047"/>
            <a:ext cx="45719" cy="494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64883F93-6DBC-4155-910E-83F64556E2BF}"/>
              </a:ext>
            </a:extLst>
          </p:cNvPr>
          <p:cNvSpPr/>
          <p:nvPr/>
        </p:nvSpPr>
        <p:spPr>
          <a:xfrm>
            <a:off x="5452109" y="342900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5C0C02-03D1-4151-B0D6-422D52ED32FD}"/>
              </a:ext>
            </a:extLst>
          </p:cNvPr>
          <p:cNvPicPr>
            <a:picLocks noChangeAspect="1"/>
          </p:cNvPicPr>
          <p:nvPr/>
        </p:nvPicPr>
        <p:blipFill>
          <a:blip r:embed="rId2"/>
          <a:stretch>
            <a:fillRect/>
          </a:stretch>
        </p:blipFill>
        <p:spPr>
          <a:xfrm rot="20976761">
            <a:off x="4067175" y="3580284"/>
            <a:ext cx="1355127" cy="2025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C79ACCF7-F6F7-4DB6-845A-B07E96453DEC}"/>
              </a:ext>
            </a:extLst>
          </p:cNvPr>
          <p:cNvPicPr>
            <a:picLocks noChangeAspect="1"/>
          </p:cNvPicPr>
          <p:nvPr/>
        </p:nvPicPr>
        <p:blipFill>
          <a:blip r:embed="rId3"/>
          <a:stretch>
            <a:fillRect/>
          </a:stretch>
        </p:blipFill>
        <p:spPr>
          <a:xfrm>
            <a:off x="9358312" y="3057525"/>
            <a:ext cx="1382109" cy="2100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33BEA8CD-597A-4A87-ACF5-63219CBFD955}"/>
              </a:ext>
            </a:extLst>
          </p:cNvPr>
          <p:cNvPicPr>
            <a:picLocks noChangeAspect="1"/>
          </p:cNvPicPr>
          <p:nvPr/>
        </p:nvPicPr>
        <p:blipFill>
          <a:blip r:embed="rId4"/>
          <a:stretch>
            <a:fillRect/>
          </a:stretch>
        </p:blipFill>
        <p:spPr>
          <a:xfrm>
            <a:off x="6598166" y="3731390"/>
            <a:ext cx="1295400" cy="1905000"/>
          </a:xfrm>
          <a:prstGeom prst="rect">
            <a:avLst/>
          </a:prstGeom>
        </p:spPr>
      </p:pic>
    </p:spTree>
    <p:extLst>
      <p:ext uri="{BB962C8B-B14F-4D97-AF65-F5344CB8AC3E}">
        <p14:creationId xmlns:p14="http://schemas.microsoft.com/office/powerpoint/2010/main" val="2164007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C1462-E301-4105-9124-9F1694FC8491}"/>
              </a:ext>
            </a:extLst>
          </p:cNvPr>
          <p:cNvSpPr>
            <a:spLocks noGrp="1"/>
          </p:cNvSpPr>
          <p:nvPr>
            <p:ph type="title"/>
          </p:nvPr>
        </p:nvSpPr>
        <p:spPr/>
        <p:txBody>
          <a:bodyPr/>
          <a:lstStyle/>
          <a:p>
            <a:r>
              <a:rPr lang="en-US" dirty="0" err="1"/>
              <a:t>NonFiction</a:t>
            </a:r>
            <a:r>
              <a:rPr lang="en-US" dirty="0"/>
              <a:t> ( real-factual)</a:t>
            </a:r>
          </a:p>
        </p:txBody>
      </p:sp>
      <p:sp>
        <p:nvSpPr>
          <p:cNvPr id="3" name="Content Placeholder 2">
            <a:extLst>
              <a:ext uri="{FF2B5EF4-FFF2-40B4-BE49-F238E27FC236}">
                <a16:creationId xmlns:a16="http://schemas.microsoft.com/office/drawing/2014/main" id="{7FF3AA54-B9EE-4B48-BC31-DF0FFADE80F7}"/>
              </a:ext>
            </a:extLst>
          </p:cNvPr>
          <p:cNvSpPr>
            <a:spLocks noGrp="1"/>
          </p:cNvSpPr>
          <p:nvPr>
            <p:ph idx="1"/>
          </p:nvPr>
        </p:nvSpPr>
        <p:spPr>
          <a:xfrm>
            <a:off x="937229" y="2015731"/>
            <a:ext cx="10528927" cy="3450613"/>
          </a:xfrm>
        </p:spPr>
        <p:txBody>
          <a:bodyPr/>
          <a:lstStyle/>
          <a:p>
            <a:r>
              <a:rPr lang="en-US" sz="2800" dirty="0"/>
              <a:t>Nonfiction Call Numbers are Dewey Decimal Numbers.</a:t>
            </a:r>
          </a:p>
          <a:p>
            <a:r>
              <a:rPr lang="en-US" sz="2800" dirty="0"/>
              <a:t>Use Destiny to look up what you want</a:t>
            </a:r>
          </a:p>
          <a:p>
            <a:r>
              <a:rPr lang="en-US" sz="2800" dirty="0"/>
              <a:t>Biographies </a:t>
            </a:r>
          </a:p>
          <a:p>
            <a:pPr marL="0" indent="0">
              <a:buNone/>
            </a:pPr>
            <a:endParaRPr lang="en-US" dirty="0"/>
          </a:p>
        </p:txBody>
      </p:sp>
      <p:pic>
        <p:nvPicPr>
          <p:cNvPr id="4" name="Picture 3">
            <a:extLst>
              <a:ext uri="{FF2B5EF4-FFF2-40B4-BE49-F238E27FC236}">
                <a16:creationId xmlns:a16="http://schemas.microsoft.com/office/drawing/2014/main" id="{0518EF75-9E75-4D5C-A605-6E31464D6A8F}"/>
              </a:ext>
            </a:extLst>
          </p:cNvPr>
          <p:cNvPicPr>
            <a:picLocks noChangeAspect="1"/>
          </p:cNvPicPr>
          <p:nvPr/>
        </p:nvPicPr>
        <p:blipFill>
          <a:blip r:embed="rId2"/>
          <a:stretch>
            <a:fillRect/>
          </a:stretch>
        </p:blipFill>
        <p:spPr>
          <a:xfrm>
            <a:off x="4411667" y="3505200"/>
            <a:ext cx="1294235" cy="1854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Click for more information on this title">
            <a:extLst>
              <a:ext uri="{FF2B5EF4-FFF2-40B4-BE49-F238E27FC236}">
                <a16:creationId xmlns:a16="http://schemas.microsoft.com/office/drawing/2014/main" id="{4B11EBFA-6657-4C9D-8826-2746843B7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216" y="2624137"/>
            <a:ext cx="1905000"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7E1103-2E49-4802-99F0-C1E667B1125B}"/>
              </a:ext>
            </a:extLst>
          </p:cNvPr>
          <p:cNvPicPr>
            <a:picLocks noChangeAspect="1"/>
          </p:cNvPicPr>
          <p:nvPr/>
        </p:nvPicPr>
        <p:blipFill>
          <a:blip r:embed="rId4"/>
          <a:stretch>
            <a:fillRect/>
          </a:stretch>
        </p:blipFill>
        <p:spPr>
          <a:xfrm>
            <a:off x="9463022" y="2233612"/>
            <a:ext cx="1811194" cy="2390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3133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2274-03D9-454D-A747-6E9038FC2D2D}"/>
              </a:ext>
            </a:extLst>
          </p:cNvPr>
          <p:cNvSpPr>
            <a:spLocks noGrp="1"/>
          </p:cNvSpPr>
          <p:nvPr>
            <p:ph type="title"/>
          </p:nvPr>
        </p:nvSpPr>
        <p:spPr/>
        <p:txBody>
          <a:bodyPr/>
          <a:lstStyle/>
          <a:p>
            <a:r>
              <a:rPr lang="en-US" dirty="0"/>
              <a:t>Things you need to know</a:t>
            </a:r>
          </a:p>
        </p:txBody>
      </p:sp>
      <p:sp>
        <p:nvSpPr>
          <p:cNvPr id="3" name="Content Placeholder 2">
            <a:extLst>
              <a:ext uri="{FF2B5EF4-FFF2-40B4-BE49-F238E27FC236}">
                <a16:creationId xmlns:a16="http://schemas.microsoft.com/office/drawing/2014/main" id="{7AB2EB97-7E6F-4782-811F-3FA291AFCB99}"/>
              </a:ext>
            </a:extLst>
          </p:cNvPr>
          <p:cNvSpPr>
            <a:spLocks noGrp="1"/>
          </p:cNvSpPr>
          <p:nvPr>
            <p:ph idx="1"/>
          </p:nvPr>
        </p:nvSpPr>
        <p:spPr/>
        <p:txBody>
          <a:bodyPr/>
          <a:lstStyle/>
          <a:p>
            <a:r>
              <a:rPr lang="en-US" sz="2400" dirty="0"/>
              <a:t>You can check out 3 books at a time.</a:t>
            </a:r>
          </a:p>
          <a:p>
            <a:r>
              <a:rPr lang="en-US" sz="2400" dirty="0"/>
              <a:t>Book check out is for 2 weeks.</a:t>
            </a:r>
          </a:p>
          <a:p>
            <a:r>
              <a:rPr lang="en-US" sz="2400" dirty="0"/>
              <a:t>Books can be renewed.</a:t>
            </a:r>
          </a:p>
          <a:p>
            <a:r>
              <a:rPr lang="en-US" sz="2400" dirty="0"/>
              <a:t>No overdue fines, but you will have to pay for or replace lost or damaged books.</a:t>
            </a:r>
          </a:p>
          <a:p>
            <a:endParaRPr lang="en-US" dirty="0"/>
          </a:p>
          <a:p>
            <a:endParaRPr lang="en-US" dirty="0"/>
          </a:p>
        </p:txBody>
      </p:sp>
    </p:spTree>
    <p:extLst>
      <p:ext uri="{BB962C8B-B14F-4D97-AF65-F5344CB8AC3E}">
        <p14:creationId xmlns:p14="http://schemas.microsoft.com/office/powerpoint/2010/main" val="12844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6B917A-EE81-4518-B357-B63FF5C61A91}"/>
              </a:ext>
            </a:extLst>
          </p:cNvPr>
          <p:cNvSpPr>
            <a:spLocks noGrp="1"/>
          </p:cNvSpPr>
          <p:nvPr>
            <p:ph type="title"/>
          </p:nvPr>
        </p:nvSpPr>
        <p:spPr/>
        <p:txBody>
          <a:bodyPr/>
          <a:lstStyle/>
          <a:p>
            <a:pPr algn="ctr"/>
            <a:r>
              <a:rPr lang="en-US" dirty="0"/>
              <a:t>Media Center Schoology Group</a:t>
            </a:r>
          </a:p>
        </p:txBody>
      </p:sp>
      <p:sp>
        <p:nvSpPr>
          <p:cNvPr id="5" name="Content Placeholder 4">
            <a:extLst>
              <a:ext uri="{FF2B5EF4-FFF2-40B4-BE49-F238E27FC236}">
                <a16:creationId xmlns:a16="http://schemas.microsoft.com/office/drawing/2014/main" id="{4F96A8DF-4101-4F7B-9502-C478C300E9D1}"/>
              </a:ext>
            </a:extLst>
          </p:cNvPr>
          <p:cNvSpPr>
            <a:spLocks noGrp="1"/>
          </p:cNvSpPr>
          <p:nvPr>
            <p:ph idx="1"/>
          </p:nvPr>
        </p:nvSpPr>
        <p:spPr/>
        <p:txBody>
          <a:bodyPr/>
          <a:lstStyle/>
          <a:p>
            <a:r>
              <a:rPr lang="en-US" sz="3200" dirty="0"/>
              <a:t>Join the Media Center Schoology group for more book trailers, book talks, and book club information!</a:t>
            </a:r>
          </a:p>
          <a:p>
            <a:pPr marL="0" indent="0">
              <a:buNone/>
            </a:pPr>
            <a:r>
              <a:rPr lang="en-US" sz="3200" dirty="0"/>
              <a:t>	Access Code: </a:t>
            </a:r>
            <a:r>
              <a:rPr lang="en-US" sz="3200" dirty="0">
                <a:solidFill>
                  <a:srgbClr val="C00000"/>
                </a:solidFill>
              </a:rPr>
              <a:t>P6MX-G54F-K7S4Z</a:t>
            </a:r>
          </a:p>
          <a:p>
            <a:r>
              <a:rPr lang="en-US" sz="3200" dirty="0"/>
              <a:t>Be looking for information on our Virtual Book Fair coming soon! </a:t>
            </a:r>
          </a:p>
          <a:p>
            <a:pPr marL="0" indent="0">
              <a:buNone/>
            </a:pPr>
            <a:endParaRPr lang="en-US" dirty="0"/>
          </a:p>
        </p:txBody>
      </p:sp>
    </p:spTree>
    <p:extLst>
      <p:ext uri="{BB962C8B-B14F-4D97-AF65-F5344CB8AC3E}">
        <p14:creationId xmlns:p14="http://schemas.microsoft.com/office/powerpoint/2010/main" val="255923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7E21-1B2A-433F-B351-E20B9D6356F9}"/>
              </a:ext>
            </a:extLst>
          </p:cNvPr>
          <p:cNvSpPr>
            <a:spLocks noGrp="1"/>
          </p:cNvSpPr>
          <p:nvPr>
            <p:ph type="title"/>
          </p:nvPr>
        </p:nvSpPr>
        <p:spPr/>
        <p:txBody>
          <a:bodyPr/>
          <a:lstStyle/>
          <a:p>
            <a:pPr algn="ctr"/>
            <a:r>
              <a:rPr lang="en-US" dirty="0"/>
              <a:t>SSYRA</a:t>
            </a:r>
          </a:p>
        </p:txBody>
      </p:sp>
      <p:sp>
        <p:nvSpPr>
          <p:cNvPr id="3" name="Content Placeholder 2">
            <a:extLst>
              <a:ext uri="{FF2B5EF4-FFF2-40B4-BE49-F238E27FC236}">
                <a16:creationId xmlns:a16="http://schemas.microsoft.com/office/drawing/2014/main" id="{7A452ACB-BE48-4EBC-98A4-00193D4ADE61}"/>
              </a:ext>
            </a:extLst>
          </p:cNvPr>
          <p:cNvSpPr>
            <a:spLocks noGrp="1"/>
          </p:cNvSpPr>
          <p:nvPr>
            <p:ph idx="1"/>
          </p:nvPr>
        </p:nvSpPr>
        <p:spPr/>
        <p:txBody>
          <a:bodyPr/>
          <a:lstStyle/>
          <a:p>
            <a:r>
              <a:rPr lang="en-US" dirty="0"/>
              <a:t>Sunshine State Young Reader Award program is a big part of Murray’s media program.  </a:t>
            </a:r>
          </a:p>
          <a:p>
            <a:r>
              <a:rPr lang="en-US" dirty="0"/>
              <a:t>Books are available for check out: one at a time, please.  </a:t>
            </a:r>
            <a:r>
              <a:rPr lang="en-US" dirty="0" err="1"/>
              <a:t>Ebooks</a:t>
            </a:r>
            <a:r>
              <a:rPr lang="en-US" dirty="0"/>
              <a:t> are available for most of the 15 titles. </a:t>
            </a:r>
          </a:p>
          <a:p>
            <a:r>
              <a:rPr lang="en-US" dirty="0"/>
              <a:t>Battle of the Books: See Ms. Stinson or Ms. Guthrie if you would like to be part of the SSYRA book club and/or participate in Battle of the Books.  </a:t>
            </a:r>
          </a:p>
          <a:p>
            <a:r>
              <a:rPr lang="en-US" dirty="0"/>
              <a:t>See SSYRA 6-8 Video on next slide</a:t>
            </a:r>
          </a:p>
        </p:txBody>
      </p:sp>
    </p:spTree>
    <p:extLst>
      <p:ext uri="{BB962C8B-B14F-4D97-AF65-F5344CB8AC3E}">
        <p14:creationId xmlns:p14="http://schemas.microsoft.com/office/powerpoint/2010/main" val="1313349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SYRA 6-8 2020-2021 Title Reveal">
            <a:hlinkClick r:id="" action="ppaction://media"/>
            <a:extLst>
              <a:ext uri="{FF2B5EF4-FFF2-40B4-BE49-F238E27FC236}">
                <a16:creationId xmlns:a16="http://schemas.microsoft.com/office/drawing/2014/main" id="{9DE50382-4741-4764-B258-046EEADECEFB}"/>
              </a:ext>
            </a:extLst>
          </p:cNvPr>
          <p:cNvPicPr>
            <a:picLocks noRot="1" noChangeAspect="1"/>
          </p:cNvPicPr>
          <p:nvPr>
            <a:videoFile r:link="rId1"/>
          </p:nvPr>
        </p:nvPicPr>
        <p:blipFill>
          <a:blip r:embed="rId3"/>
          <a:stretch>
            <a:fillRect/>
          </a:stretch>
        </p:blipFill>
        <p:spPr>
          <a:xfrm>
            <a:off x="1543050" y="867966"/>
            <a:ext cx="8353425" cy="4698801"/>
          </a:xfrm>
          <a:prstGeom prst="rect">
            <a:avLst/>
          </a:prstGeom>
        </p:spPr>
      </p:pic>
    </p:spTree>
    <p:extLst>
      <p:ext uri="{BB962C8B-B14F-4D97-AF65-F5344CB8AC3E}">
        <p14:creationId xmlns:p14="http://schemas.microsoft.com/office/powerpoint/2010/main" val="335200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F58914-6056-4296-ABBB-E787B855D381}"/>
              </a:ext>
            </a:extLst>
          </p:cNvPr>
          <p:cNvSpPr txBox="1"/>
          <p:nvPr/>
        </p:nvSpPr>
        <p:spPr>
          <a:xfrm>
            <a:off x="1660124" y="3000651"/>
            <a:ext cx="7856738" cy="1938992"/>
          </a:xfrm>
          <a:prstGeom prst="rect">
            <a:avLst/>
          </a:prstGeom>
          <a:noFill/>
        </p:spPr>
        <p:txBody>
          <a:bodyPr wrap="square" rtlCol="0">
            <a:spAutoFit/>
          </a:bodyPr>
          <a:lstStyle/>
          <a:p>
            <a:pPr algn="ctr"/>
            <a:r>
              <a:rPr lang="en-US" sz="6000" dirty="0"/>
              <a:t>Let’s Explore the </a:t>
            </a:r>
          </a:p>
          <a:p>
            <a:pPr algn="ctr"/>
            <a:r>
              <a:rPr lang="en-US" sz="6000" dirty="0"/>
              <a:t>Virtual Library!</a:t>
            </a:r>
          </a:p>
        </p:txBody>
      </p:sp>
      <p:pic>
        <p:nvPicPr>
          <p:cNvPr id="3" name="Picture 2" descr="A group of people posing for the camera&#10;&#10;Description automatically generated">
            <a:extLst>
              <a:ext uri="{FF2B5EF4-FFF2-40B4-BE49-F238E27FC236}">
                <a16:creationId xmlns:a16="http://schemas.microsoft.com/office/drawing/2014/main" id="{E6C69D7B-C65A-4614-9F51-BCB1616C8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377" y="311951"/>
            <a:ext cx="2149311" cy="2745261"/>
          </a:xfrm>
          <a:prstGeom prst="rect">
            <a:avLst/>
          </a:prstGeom>
        </p:spPr>
      </p:pic>
      <p:sp>
        <p:nvSpPr>
          <p:cNvPr id="5" name="TextBox 4">
            <a:extLst>
              <a:ext uri="{FF2B5EF4-FFF2-40B4-BE49-F238E27FC236}">
                <a16:creationId xmlns:a16="http://schemas.microsoft.com/office/drawing/2014/main" id="{29A8E363-1A7A-4449-A6EC-368101B1754F}"/>
              </a:ext>
            </a:extLst>
          </p:cNvPr>
          <p:cNvSpPr txBox="1"/>
          <p:nvPr/>
        </p:nvSpPr>
        <p:spPr>
          <a:xfrm>
            <a:off x="2592373" y="1480008"/>
            <a:ext cx="1819372" cy="707886"/>
          </a:xfrm>
          <a:prstGeom prst="rect">
            <a:avLst/>
          </a:prstGeom>
          <a:noFill/>
        </p:spPr>
        <p:txBody>
          <a:bodyPr wrap="square" rtlCol="0">
            <a:spAutoFit/>
          </a:bodyPr>
          <a:lstStyle/>
          <a:p>
            <a:r>
              <a:rPr lang="en-US" sz="2000" dirty="0"/>
              <a:t>Ms. Guthrie:</a:t>
            </a:r>
          </a:p>
          <a:p>
            <a:r>
              <a:rPr lang="en-US" sz="2000" dirty="0"/>
              <a:t>Media Assistant</a:t>
            </a:r>
          </a:p>
        </p:txBody>
      </p:sp>
      <p:sp>
        <p:nvSpPr>
          <p:cNvPr id="6" name="TextBox 5">
            <a:extLst>
              <a:ext uri="{FF2B5EF4-FFF2-40B4-BE49-F238E27FC236}">
                <a16:creationId xmlns:a16="http://schemas.microsoft.com/office/drawing/2014/main" id="{D0E4E533-AE36-4C38-8709-2EB1EFAF4EA7}"/>
              </a:ext>
            </a:extLst>
          </p:cNvPr>
          <p:cNvSpPr txBox="1"/>
          <p:nvPr/>
        </p:nvSpPr>
        <p:spPr>
          <a:xfrm>
            <a:off x="7352907" y="1197204"/>
            <a:ext cx="1668545" cy="1015663"/>
          </a:xfrm>
          <a:prstGeom prst="rect">
            <a:avLst/>
          </a:prstGeom>
          <a:noFill/>
        </p:spPr>
        <p:txBody>
          <a:bodyPr wrap="square" rtlCol="0">
            <a:spAutoFit/>
          </a:bodyPr>
          <a:lstStyle/>
          <a:p>
            <a:r>
              <a:rPr lang="en-US" sz="2000" dirty="0"/>
              <a:t>Ms. Stinson:</a:t>
            </a:r>
          </a:p>
          <a:p>
            <a:r>
              <a:rPr lang="en-US" sz="2000" dirty="0"/>
              <a:t>Media Specialist</a:t>
            </a:r>
          </a:p>
        </p:txBody>
      </p:sp>
    </p:spTree>
    <p:extLst>
      <p:ext uri="{BB962C8B-B14F-4D97-AF65-F5344CB8AC3E}">
        <p14:creationId xmlns:p14="http://schemas.microsoft.com/office/powerpoint/2010/main" val="251539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A7177-3091-45AE-ADA3-5825F849A285}"/>
              </a:ext>
            </a:extLst>
          </p:cNvPr>
          <p:cNvSpPr>
            <a:spLocks noGrp="1"/>
          </p:cNvSpPr>
          <p:nvPr>
            <p:ph type="title"/>
          </p:nvPr>
        </p:nvSpPr>
        <p:spPr/>
        <p:txBody>
          <a:bodyPr/>
          <a:lstStyle/>
          <a:p>
            <a:r>
              <a:rPr lang="en-US" dirty="0"/>
              <a:t>Browse library books virtually</a:t>
            </a:r>
          </a:p>
        </p:txBody>
      </p:sp>
      <p:sp>
        <p:nvSpPr>
          <p:cNvPr id="3" name="Content Placeholder 2">
            <a:extLst>
              <a:ext uri="{FF2B5EF4-FFF2-40B4-BE49-F238E27FC236}">
                <a16:creationId xmlns:a16="http://schemas.microsoft.com/office/drawing/2014/main" id="{F4848949-A9C1-4A37-9658-991BED43516F}"/>
              </a:ext>
            </a:extLst>
          </p:cNvPr>
          <p:cNvSpPr>
            <a:spLocks noGrp="1"/>
          </p:cNvSpPr>
          <p:nvPr>
            <p:ph idx="1"/>
          </p:nvPr>
        </p:nvSpPr>
        <p:spPr/>
        <p:txBody>
          <a:bodyPr>
            <a:normAutofit lnSpcReduction="10000"/>
          </a:bodyPr>
          <a:lstStyle/>
          <a:p>
            <a:pPr marL="0" indent="0">
              <a:buNone/>
            </a:pPr>
            <a:r>
              <a:rPr lang="en-US" sz="2800" dirty="0"/>
              <a:t>The next few slides take you through accessing and finding books using Destiny, the library computer system.</a:t>
            </a:r>
          </a:p>
          <a:p>
            <a:pPr marL="0" indent="0">
              <a:buNone/>
            </a:pPr>
            <a:r>
              <a:rPr lang="en-US" sz="2800" dirty="0"/>
              <a:t>Use Destiny to select books, and you can create a “shopping cart” of the books you want.  </a:t>
            </a:r>
          </a:p>
          <a:p>
            <a:pPr marL="0" indent="0">
              <a:buNone/>
            </a:pPr>
            <a:r>
              <a:rPr lang="en-US" sz="2800" dirty="0"/>
              <a:t>You will be notified when the books are ready to be picked up. </a:t>
            </a:r>
          </a:p>
          <a:p>
            <a:pPr marL="0" indent="0">
              <a:buNone/>
            </a:pPr>
            <a:r>
              <a:rPr lang="en-US" sz="2800" dirty="0"/>
              <a:t>You can also “check out” eBooks through Destiny!</a:t>
            </a:r>
          </a:p>
        </p:txBody>
      </p:sp>
    </p:spTree>
    <p:extLst>
      <p:ext uri="{BB962C8B-B14F-4D97-AF65-F5344CB8AC3E}">
        <p14:creationId xmlns:p14="http://schemas.microsoft.com/office/powerpoint/2010/main" val="102116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E5F713-BF7B-4B18-AEA4-4FEF3569C4FB}"/>
              </a:ext>
            </a:extLst>
          </p:cNvPr>
          <p:cNvPicPr>
            <a:picLocks noGrp="1" noChangeAspect="1"/>
          </p:cNvPicPr>
          <p:nvPr>
            <p:ph idx="4294967295"/>
          </p:nvPr>
        </p:nvPicPr>
        <p:blipFill>
          <a:blip r:embed="rId2"/>
          <a:stretch>
            <a:fillRect/>
          </a:stretch>
        </p:blipFill>
        <p:spPr>
          <a:xfrm>
            <a:off x="76200" y="90842"/>
            <a:ext cx="12001499" cy="6348057"/>
          </a:xfrm>
          <a:prstGeom prst="rect">
            <a:avLst/>
          </a:prstGeom>
        </p:spPr>
      </p:pic>
      <p:sp>
        <p:nvSpPr>
          <p:cNvPr id="7" name="TextBox 6">
            <a:extLst>
              <a:ext uri="{FF2B5EF4-FFF2-40B4-BE49-F238E27FC236}">
                <a16:creationId xmlns:a16="http://schemas.microsoft.com/office/drawing/2014/main" id="{7FB28A76-C1FE-4F0F-9CBA-DE5800BAF9D1}"/>
              </a:ext>
            </a:extLst>
          </p:cNvPr>
          <p:cNvSpPr txBox="1"/>
          <p:nvPr/>
        </p:nvSpPr>
        <p:spPr>
          <a:xfrm flipH="1">
            <a:off x="5570217" y="1209675"/>
            <a:ext cx="3689192" cy="646331"/>
          </a:xfrm>
          <a:prstGeom prst="rect">
            <a:avLst/>
          </a:prstGeom>
          <a:solidFill>
            <a:srgbClr val="FF6600"/>
          </a:solidFill>
          <a:ln w="38100">
            <a:solidFill>
              <a:schemeClr val="tx1"/>
            </a:solidFill>
          </a:ln>
        </p:spPr>
        <p:txBody>
          <a:bodyPr wrap="square" rtlCol="0">
            <a:spAutoFit/>
          </a:bodyPr>
          <a:lstStyle/>
          <a:p>
            <a:r>
              <a:rPr lang="en-US" dirty="0"/>
              <a:t>Click on Media Center from School Home Page to get to this page.</a:t>
            </a:r>
          </a:p>
        </p:txBody>
      </p:sp>
      <p:sp>
        <p:nvSpPr>
          <p:cNvPr id="9" name="Arrow: Right 8">
            <a:extLst>
              <a:ext uri="{FF2B5EF4-FFF2-40B4-BE49-F238E27FC236}">
                <a16:creationId xmlns:a16="http://schemas.microsoft.com/office/drawing/2014/main" id="{0384A250-A88E-4F73-AA24-7B68287D95E2}"/>
              </a:ext>
            </a:extLst>
          </p:cNvPr>
          <p:cNvSpPr/>
          <p:nvPr/>
        </p:nvSpPr>
        <p:spPr>
          <a:xfrm rot="10800000" flipV="1">
            <a:off x="7005237" y="4565214"/>
            <a:ext cx="986237" cy="369332"/>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50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C03D63-E565-454B-A6B0-4E2AE6DBDFE0}"/>
              </a:ext>
            </a:extLst>
          </p:cNvPr>
          <p:cNvPicPr>
            <a:picLocks noChangeAspect="1"/>
          </p:cNvPicPr>
          <p:nvPr/>
        </p:nvPicPr>
        <p:blipFill>
          <a:blip r:embed="rId2"/>
          <a:stretch>
            <a:fillRect/>
          </a:stretch>
        </p:blipFill>
        <p:spPr>
          <a:xfrm>
            <a:off x="0" y="0"/>
            <a:ext cx="12192000" cy="6858000"/>
          </a:xfrm>
          <a:prstGeom prst="rect">
            <a:avLst/>
          </a:prstGeom>
        </p:spPr>
      </p:pic>
      <p:sp>
        <p:nvSpPr>
          <p:cNvPr id="3" name="Arrow: Right 2">
            <a:extLst>
              <a:ext uri="{FF2B5EF4-FFF2-40B4-BE49-F238E27FC236}">
                <a16:creationId xmlns:a16="http://schemas.microsoft.com/office/drawing/2014/main" id="{A8ADADEA-CDAE-43A4-872E-7ABCD205B530}"/>
              </a:ext>
            </a:extLst>
          </p:cNvPr>
          <p:cNvSpPr/>
          <p:nvPr/>
        </p:nvSpPr>
        <p:spPr>
          <a:xfrm rot="10800000">
            <a:off x="8839198" y="3981450"/>
            <a:ext cx="1314451" cy="427482"/>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81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DAD78C-25CD-4E91-96BB-B2C87498E0FE}"/>
              </a:ext>
            </a:extLst>
          </p:cNvPr>
          <p:cNvPicPr>
            <a:picLocks noChangeAspect="1"/>
          </p:cNvPicPr>
          <p:nvPr/>
        </p:nvPicPr>
        <p:blipFill>
          <a:blip r:embed="rId2"/>
          <a:stretch>
            <a:fillRect/>
          </a:stretch>
        </p:blipFill>
        <p:spPr>
          <a:xfrm>
            <a:off x="0" y="0"/>
            <a:ext cx="12192000" cy="6858000"/>
          </a:xfrm>
          <a:prstGeom prst="rect">
            <a:avLst/>
          </a:prstGeom>
        </p:spPr>
      </p:pic>
      <p:sp>
        <p:nvSpPr>
          <p:cNvPr id="3" name="Arrow: Right 2">
            <a:extLst>
              <a:ext uri="{FF2B5EF4-FFF2-40B4-BE49-F238E27FC236}">
                <a16:creationId xmlns:a16="http://schemas.microsoft.com/office/drawing/2014/main" id="{860827D8-859B-40F0-9CE7-15E5E7BC8269}"/>
              </a:ext>
            </a:extLst>
          </p:cNvPr>
          <p:cNvSpPr/>
          <p:nvPr/>
        </p:nvSpPr>
        <p:spPr>
          <a:xfrm>
            <a:off x="8982075" y="838200"/>
            <a:ext cx="1426083" cy="484632"/>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4F78A18-8BAD-46DE-AB6E-1271CD3AB1D5}"/>
              </a:ext>
            </a:extLst>
          </p:cNvPr>
          <p:cNvSpPr txBox="1"/>
          <p:nvPr/>
        </p:nvSpPr>
        <p:spPr>
          <a:xfrm>
            <a:off x="8848725" y="1466850"/>
            <a:ext cx="3228975" cy="646331"/>
          </a:xfrm>
          <a:prstGeom prst="rect">
            <a:avLst/>
          </a:prstGeom>
          <a:solidFill>
            <a:srgbClr val="FF6600"/>
          </a:solidFill>
          <a:ln w="38100">
            <a:solidFill>
              <a:schemeClr val="tx1"/>
            </a:solidFill>
          </a:ln>
        </p:spPr>
        <p:txBody>
          <a:bodyPr wrap="square" rtlCol="0">
            <a:spAutoFit/>
          </a:bodyPr>
          <a:lstStyle/>
          <a:p>
            <a:r>
              <a:rPr lang="en-US" dirty="0"/>
              <a:t>Log in with your Microsoft Username and Password</a:t>
            </a:r>
          </a:p>
        </p:txBody>
      </p:sp>
      <p:sp>
        <p:nvSpPr>
          <p:cNvPr id="5" name="Arrow: Right 4">
            <a:extLst>
              <a:ext uri="{FF2B5EF4-FFF2-40B4-BE49-F238E27FC236}">
                <a16:creationId xmlns:a16="http://schemas.microsoft.com/office/drawing/2014/main" id="{29746002-5C10-4AF3-8847-C7FFD597CF29}"/>
              </a:ext>
            </a:extLst>
          </p:cNvPr>
          <p:cNvSpPr/>
          <p:nvPr/>
        </p:nvSpPr>
        <p:spPr>
          <a:xfrm flipV="1">
            <a:off x="2752726" y="2676525"/>
            <a:ext cx="923924" cy="358138"/>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C09A97-4AB6-4CD4-B27E-3913D507C72B}"/>
              </a:ext>
            </a:extLst>
          </p:cNvPr>
          <p:cNvSpPr txBox="1"/>
          <p:nvPr/>
        </p:nvSpPr>
        <p:spPr>
          <a:xfrm>
            <a:off x="1724025" y="2019300"/>
            <a:ext cx="2266949" cy="646331"/>
          </a:xfrm>
          <a:prstGeom prst="rect">
            <a:avLst/>
          </a:prstGeom>
          <a:solidFill>
            <a:srgbClr val="FF6600"/>
          </a:solidFill>
          <a:ln w="28575">
            <a:solidFill>
              <a:schemeClr val="tx1"/>
            </a:solidFill>
          </a:ln>
        </p:spPr>
        <p:txBody>
          <a:bodyPr wrap="square" rtlCol="0">
            <a:spAutoFit/>
          </a:bodyPr>
          <a:lstStyle/>
          <a:p>
            <a:r>
              <a:rPr lang="en-US" dirty="0"/>
              <a:t>Search for Title, Author, Subject, etc.</a:t>
            </a:r>
          </a:p>
        </p:txBody>
      </p:sp>
      <p:sp>
        <p:nvSpPr>
          <p:cNvPr id="7" name="Arrow: Right 6">
            <a:extLst>
              <a:ext uri="{FF2B5EF4-FFF2-40B4-BE49-F238E27FC236}">
                <a16:creationId xmlns:a16="http://schemas.microsoft.com/office/drawing/2014/main" id="{8EC7F8F8-1BF8-4534-8CEC-E5A4408F57A9}"/>
              </a:ext>
            </a:extLst>
          </p:cNvPr>
          <p:cNvSpPr/>
          <p:nvPr/>
        </p:nvSpPr>
        <p:spPr>
          <a:xfrm rot="10800000">
            <a:off x="7686672" y="3572349"/>
            <a:ext cx="828677" cy="342426"/>
          </a:xfrm>
          <a:prstGeom prst="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5A38E64-E463-4653-9E7F-37694BBD8C5A}"/>
              </a:ext>
            </a:extLst>
          </p:cNvPr>
          <p:cNvSpPr txBox="1"/>
          <p:nvPr/>
        </p:nvSpPr>
        <p:spPr>
          <a:xfrm>
            <a:off x="8848724" y="3526629"/>
            <a:ext cx="2247901" cy="646331"/>
          </a:xfrm>
          <a:prstGeom prst="rect">
            <a:avLst/>
          </a:prstGeom>
          <a:solidFill>
            <a:srgbClr val="FF6600"/>
          </a:solidFill>
          <a:ln w="28575">
            <a:solidFill>
              <a:schemeClr val="tx1"/>
            </a:solidFill>
          </a:ln>
        </p:spPr>
        <p:txBody>
          <a:bodyPr wrap="square" rtlCol="0">
            <a:spAutoFit/>
          </a:bodyPr>
          <a:lstStyle/>
          <a:p>
            <a:r>
              <a:rPr lang="en-US" dirty="0"/>
              <a:t>You can specify Book or </a:t>
            </a:r>
            <a:r>
              <a:rPr lang="en-US" dirty="0" err="1"/>
              <a:t>Ebook</a:t>
            </a:r>
            <a:r>
              <a:rPr lang="en-US" dirty="0"/>
              <a:t> here.</a:t>
            </a:r>
          </a:p>
        </p:txBody>
      </p:sp>
    </p:spTree>
    <p:extLst>
      <p:ext uri="{BB962C8B-B14F-4D97-AF65-F5344CB8AC3E}">
        <p14:creationId xmlns:p14="http://schemas.microsoft.com/office/powerpoint/2010/main" val="182425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6C7B93-4AF7-4672-AC78-44C71924A3B2}"/>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0324F05-90BA-4EEB-89CF-67E93A058F0F}"/>
              </a:ext>
            </a:extLst>
          </p:cNvPr>
          <p:cNvSpPr txBox="1"/>
          <p:nvPr/>
        </p:nvSpPr>
        <p:spPr>
          <a:xfrm>
            <a:off x="8007610" y="3783563"/>
            <a:ext cx="3200400" cy="584775"/>
          </a:xfrm>
          <a:prstGeom prst="rect">
            <a:avLst/>
          </a:prstGeom>
          <a:solidFill>
            <a:srgbClr val="FF6600"/>
          </a:solidFill>
          <a:ln w="19050">
            <a:solidFill>
              <a:schemeClr val="tx1"/>
            </a:solidFill>
          </a:ln>
        </p:spPr>
        <p:txBody>
          <a:bodyPr wrap="square" rtlCol="0">
            <a:spAutoFit/>
          </a:bodyPr>
          <a:lstStyle/>
          <a:p>
            <a:r>
              <a:rPr lang="en-US" sz="1600" dirty="0"/>
              <a:t>You can search by Genre by changing Sublocation.</a:t>
            </a:r>
          </a:p>
        </p:txBody>
      </p:sp>
      <p:sp>
        <p:nvSpPr>
          <p:cNvPr id="4" name="Arrow: Left 3">
            <a:extLst>
              <a:ext uri="{FF2B5EF4-FFF2-40B4-BE49-F238E27FC236}">
                <a16:creationId xmlns:a16="http://schemas.microsoft.com/office/drawing/2014/main" id="{69A22AD4-DE78-4FFC-980A-DE5695975AC2}"/>
              </a:ext>
            </a:extLst>
          </p:cNvPr>
          <p:cNvSpPr/>
          <p:nvPr/>
        </p:nvSpPr>
        <p:spPr>
          <a:xfrm flipV="1">
            <a:off x="7305870" y="3965509"/>
            <a:ext cx="569168" cy="279919"/>
          </a:xfrm>
          <a:prstGeom prst="lef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8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9F2C7B-593A-46ED-8B64-1B2FECB8CCF8}"/>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0C5DA20-A347-4BCB-96DB-DEE9BF242204}"/>
              </a:ext>
            </a:extLst>
          </p:cNvPr>
          <p:cNvSpPr txBox="1"/>
          <p:nvPr/>
        </p:nvSpPr>
        <p:spPr>
          <a:xfrm>
            <a:off x="1278386" y="2571344"/>
            <a:ext cx="1376038" cy="646331"/>
          </a:xfrm>
          <a:prstGeom prst="rect">
            <a:avLst/>
          </a:prstGeom>
          <a:solidFill>
            <a:srgbClr val="FF6600"/>
          </a:solidFill>
          <a:ln w="28575">
            <a:solidFill>
              <a:schemeClr val="tx1"/>
            </a:solidFill>
          </a:ln>
        </p:spPr>
        <p:txBody>
          <a:bodyPr wrap="square" rtlCol="0">
            <a:spAutoFit/>
          </a:bodyPr>
          <a:lstStyle/>
          <a:p>
            <a:r>
              <a:rPr lang="en-US" dirty="0" err="1"/>
              <a:t>Ebooks</a:t>
            </a:r>
            <a:r>
              <a:rPr lang="en-US" dirty="0"/>
              <a:t> have this symbol</a:t>
            </a:r>
          </a:p>
        </p:txBody>
      </p:sp>
      <p:sp>
        <p:nvSpPr>
          <p:cNvPr id="4" name="Arrow: Down 3">
            <a:extLst>
              <a:ext uri="{FF2B5EF4-FFF2-40B4-BE49-F238E27FC236}">
                <a16:creationId xmlns:a16="http://schemas.microsoft.com/office/drawing/2014/main" id="{138633BF-FD64-43C8-B723-EE128742EEDE}"/>
              </a:ext>
            </a:extLst>
          </p:cNvPr>
          <p:cNvSpPr/>
          <p:nvPr/>
        </p:nvSpPr>
        <p:spPr>
          <a:xfrm>
            <a:off x="1811045" y="3304232"/>
            <a:ext cx="381739" cy="646331"/>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93EB20-6DA9-43F4-A509-0A6DE6A4DED3}"/>
              </a:ext>
            </a:extLst>
          </p:cNvPr>
          <p:cNvSpPr txBox="1"/>
          <p:nvPr/>
        </p:nvSpPr>
        <p:spPr>
          <a:xfrm>
            <a:off x="5521910" y="3709075"/>
            <a:ext cx="2361459" cy="646331"/>
          </a:xfrm>
          <a:prstGeom prst="rect">
            <a:avLst/>
          </a:prstGeom>
          <a:solidFill>
            <a:srgbClr val="FF6600"/>
          </a:solidFill>
          <a:ln w="28575">
            <a:solidFill>
              <a:schemeClr val="tx1"/>
            </a:solidFill>
          </a:ln>
        </p:spPr>
        <p:txBody>
          <a:bodyPr wrap="square" rtlCol="0">
            <a:spAutoFit/>
          </a:bodyPr>
          <a:lstStyle/>
          <a:p>
            <a:r>
              <a:rPr lang="en-US" dirty="0"/>
              <a:t>Click open to check out book.</a:t>
            </a:r>
          </a:p>
        </p:txBody>
      </p:sp>
      <p:sp>
        <p:nvSpPr>
          <p:cNvPr id="6" name="Arrow: Down 5">
            <a:extLst>
              <a:ext uri="{FF2B5EF4-FFF2-40B4-BE49-F238E27FC236}">
                <a16:creationId xmlns:a16="http://schemas.microsoft.com/office/drawing/2014/main" id="{13FC41CD-8D4B-4E1D-BBCF-D3A940F77BE9}"/>
              </a:ext>
            </a:extLst>
          </p:cNvPr>
          <p:cNvSpPr/>
          <p:nvPr/>
        </p:nvSpPr>
        <p:spPr>
          <a:xfrm rot="5400000">
            <a:off x="4927107" y="3695732"/>
            <a:ext cx="268017" cy="673016"/>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93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CA4733-8248-4BBE-8983-DEC858BBCA39}"/>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3A9A89C-E2BB-4950-ACA8-56406F5351B0}"/>
              </a:ext>
            </a:extLst>
          </p:cNvPr>
          <p:cNvSpPr txBox="1"/>
          <p:nvPr/>
        </p:nvSpPr>
        <p:spPr>
          <a:xfrm>
            <a:off x="2213882" y="1504562"/>
            <a:ext cx="2009775" cy="923330"/>
          </a:xfrm>
          <a:prstGeom prst="rect">
            <a:avLst/>
          </a:prstGeom>
          <a:solidFill>
            <a:srgbClr val="FF6600"/>
          </a:solidFill>
          <a:ln w="28575">
            <a:solidFill>
              <a:schemeClr val="tx1"/>
            </a:solidFill>
          </a:ln>
        </p:spPr>
        <p:txBody>
          <a:bodyPr wrap="square" rtlCol="0">
            <a:spAutoFit/>
          </a:bodyPr>
          <a:lstStyle/>
          <a:p>
            <a:r>
              <a:rPr lang="en-US" dirty="0"/>
              <a:t>To Check out book, click on “Details”</a:t>
            </a:r>
          </a:p>
        </p:txBody>
      </p:sp>
      <p:sp>
        <p:nvSpPr>
          <p:cNvPr id="4" name="Arrow: Down 3">
            <a:extLst>
              <a:ext uri="{FF2B5EF4-FFF2-40B4-BE49-F238E27FC236}">
                <a16:creationId xmlns:a16="http://schemas.microsoft.com/office/drawing/2014/main" id="{0C6B4D95-1BD3-4834-9A97-C7288A2B83E1}"/>
              </a:ext>
            </a:extLst>
          </p:cNvPr>
          <p:cNvSpPr/>
          <p:nvPr/>
        </p:nvSpPr>
        <p:spPr>
          <a:xfrm>
            <a:off x="2425959" y="2427892"/>
            <a:ext cx="438539" cy="492589"/>
          </a:xfrm>
          <a:prstGeom prst="down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23D3CC-9E20-4184-83C5-2774433347C0}"/>
              </a:ext>
            </a:extLst>
          </p:cNvPr>
          <p:cNvSpPr txBox="1"/>
          <p:nvPr/>
        </p:nvSpPr>
        <p:spPr>
          <a:xfrm>
            <a:off x="3918857" y="3043025"/>
            <a:ext cx="1940768" cy="584775"/>
          </a:xfrm>
          <a:prstGeom prst="rect">
            <a:avLst/>
          </a:prstGeom>
          <a:solidFill>
            <a:srgbClr val="FF6600"/>
          </a:solidFill>
          <a:ln w="28575">
            <a:solidFill>
              <a:schemeClr val="tx1"/>
            </a:solidFill>
          </a:ln>
        </p:spPr>
        <p:txBody>
          <a:bodyPr wrap="square" rtlCol="0">
            <a:spAutoFit/>
          </a:bodyPr>
          <a:lstStyle/>
          <a:p>
            <a:r>
              <a:rPr lang="en-US" sz="1600" dirty="0"/>
              <a:t>Sublocation is the Genre.</a:t>
            </a:r>
          </a:p>
        </p:txBody>
      </p:sp>
      <p:sp>
        <p:nvSpPr>
          <p:cNvPr id="6" name="Arrow: Left 5">
            <a:extLst>
              <a:ext uri="{FF2B5EF4-FFF2-40B4-BE49-F238E27FC236}">
                <a16:creationId xmlns:a16="http://schemas.microsoft.com/office/drawing/2014/main" id="{CA8059F7-4243-476B-AF01-1C7FA659ADEC}"/>
              </a:ext>
            </a:extLst>
          </p:cNvPr>
          <p:cNvSpPr/>
          <p:nvPr/>
        </p:nvSpPr>
        <p:spPr>
          <a:xfrm>
            <a:off x="3218769" y="3194289"/>
            <a:ext cx="606782" cy="375719"/>
          </a:xfrm>
          <a:prstGeom prst="lef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55755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422</TotalTime>
  <Words>493</Words>
  <Application>Microsoft Office PowerPoint</Application>
  <PresentationFormat>Widescreen</PresentationFormat>
  <Paragraphs>55</Paragraphs>
  <Slides>19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Gill Sans MT</vt:lpstr>
      <vt:lpstr>Gallery</vt:lpstr>
      <vt:lpstr>Welcome to </vt:lpstr>
      <vt:lpstr>PowerPoint Presentation</vt:lpstr>
      <vt:lpstr>Browse library books virtually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Fiction (chapter books- Fake)</vt:lpstr>
      <vt:lpstr>NonFiction ( real-factual)</vt:lpstr>
      <vt:lpstr>Things you need to know</vt:lpstr>
      <vt:lpstr>Media Center Schoology Group</vt:lpstr>
      <vt:lpstr>SSYRA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c:title>
  <dc:creator>Lorraine Stinson</dc:creator>
  <cp:lastModifiedBy>Lorraine Stinson</cp:lastModifiedBy>
  <cp:revision>27</cp:revision>
  <dcterms:created xsi:type="dcterms:W3CDTF">2020-07-31T21:03:10Z</dcterms:created>
  <dcterms:modified xsi:type="dcterms:W3CDTF">2020-08-26T21:08:32Z</dcterms:modified>
</cp:coreProperties>
</file>